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63" r:id="rId5"/>
    <p:sldId id="264" r:id="rId6"/>
    <p:sldId id="265" r:id="rId7"/>
    <p:sldId id="266" r:id="rId8"/>
    <p:sldId id="267" r:id="rId9"/>
    <p:sldId id="268" r:id="rId10"/>
    <p:sldId id="269" r:id="rId11"/>
    <p:sldId id="270" r:id="rId12"/>
    <p:sldId id="262" r:id="rId13"/>
    <p:sldId id="259" r:id="rId14"/>
    <p:sldId id="26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05"/>
    <p:restoredTop sz="78593"/>
  </p:normalViewPr>
  <p:slideViewPr>
    <p:cSldViewPr snapToGrid="0" snapToObjects="1">
      <p:cViewPr varScale="1">
        <p:scale>
          <a:sx n="86" d="100"/>
          <a:sy n="86" d="100"/>
        </p:scale>
        <p:origin x="168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694E4-74CC-7443-A50F-4FEF1712C59B}"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933BD-6135-CE4E-9BA3-691AA204624B}" type="slidenum">
              <a:rPr lang="en-US" smtClean="0"/>
              <a:t>‹#›</a:t>
            </a:fld>
            <a:endParaRPr lang="en-US"/>
          </a:p>
        </p:txBody>
      </p:sp>
    </p:spTree>
    <p:extLst>
      <p:ext uri="{BB962C8B-B14F-4D97-AF65-F5344CB8AC3E}">
        <p14:creationId xmlns:p14="http://schemas.microsoft.com/office/powerpoint/2010/main" val="2351584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kern="1200" dirty="0">
                <a:solidFill>
                  <a:schemeClr val="tx1"/>
                </a:solidFill>
                <a:effectLst/>
                <a:latin typeface="+mn-lt"/>
                <a:ea typeface="+mn-ea"/>
                <a:cs typeface="+mn-cs"/>
              </a:rPr>
              <a:t>From the histogram most of the drivers who got stopped at a traffic stop were between the ages of 20-30 years of age</a:t>
            </a:r>
            <a:r>
              <a:rPr lang="en-US" sz="4000" dirty="0">
                <a:effectLst/>
              </a:rPr>
              <a:t> </a:t>
            </a:r>
            <a:endParaRPr lang="en-US" sz="4000" dirty="0"/>
          </a:p>
        </p:txBody>
      </p:sp>
      <p:sp>
        <p:nvSpPr>
          <p:cNvPr id="4" name="Slide Number Placeholder 3"/>
          <p:cNvSpPr>
            <a:spLocks noGrp="1"/>
          </p:cNvSpPr>
          <p:nvPr>
            <p:ph type="sldNum" sz="quarter" idx="5"/>
          </p:nvPr>
        </p:nvSpPr>
        <p:spPr/>
        <p:txBody>
          <a:bodyPr/>
          <a:lstStyle/>
          <a:p>
            <a:fld id="{77E933BD-6135-CE4E-9BA3-691AA204624B}" type="slidenum">
              <a:rPr lang="en-US" smtClean="0"/>
              <a:t>3</a:t>
            </a:fld>
            <a:endParaRPr lang="en-US"/>
          </a:p>
        </p:txBody>
      </p:sp>
    </p:spTree>
    <p:extLst>
      <p:ext uri="{BB962C8B-B14F-4D97-AF65-F5344CB8AC3E}">
        <p14:creationId xmlns:p14="http://schemas.microsoft.com/office/powerpoint/2010/main" val="3348917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values I used for the dataset is reason of stop, driver race, driver gender and driver age. Reason of stop, drive race and drive gender are all categorical/qualitative, but driver age is the only value that is numerical/continuous. </a:t>
            </a:r>
            <a:endParaRPr lang="en-US" dirty="0"/>
          </a:p>
        </p:txBody>
      </p:sp>
      <p:sp>
        <p:nvSpPr>
          <p:cNvPr id="4" name="Slide Number Placeholder 3"/>
          <p:cNvSpPr>
            <a:spLocks noGrp="1"/>
          </p:cNvSpPr>
          <p:nvPr>
            <p:ph type="sldNum" sz="quarter" idx="5"/>
          </p:nvPr>
        </p:nvSpPr>
        <p:spPr/>
        <p:txBody>
          <a:bodyPr/>
          <a:lstStyle/>
          <a:p>
            <a:fld id="{77E933BD-6135-CE4E-9BA3-691AA204624B}" type="slidenum">
              <a:rPr lang="en-US" smtClean="0"/>
              <a:t>13</a:t>
            </a:fld>
            <a:endParaRPr lang="en-US"/>
          </a:p>
        </p:txBody>
      </p:sp>
    </p:spTree>
    <p:extLst>
      <p:ext uri="{BB962C8B-B14F-4D97-AF65-F5344CB8AC3E}">
        <p14:creationId xmlns:p14="http://schemas.microsoft.com/office/powerpoint/2010/main" val="1070294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of both chi-square demonstrated that the p-value is less than 0.05 which means that I have to reject the null. There are different reasons officers tend to pull over by age, gender, or race. </a:t>
            </a:r>
          </a:p>
        </p:txBody>
      </p:sp>
      <p:sp>
        <p:nvSpPr>
          <p:cNvPr id="4" name="Slide Number Placeholder 3"/>
          <p:cNvSpPr>
            <a:spLocks noGrp="1"/>
          </p:cNvSpPr>
          <p:nvPr>
            <p:ph type="sldNum" sz="quarter" idx="5"/>
          </p:nvPr>
        </p:nvSpPr>
        <p:spPr/>
        <p:txBody>
          <a:bodyPr/>
          <a:lstStyle/>
          <a:p>
            <a:fld id="{77E933BD-6135-CE4E-9BA3-691AA204624B}" type="slidenum">
              <a:rPr lang="en-US" smtClean="0"/>
              <a:t>14</a:t>
            </a:fld>
            <a:endParaRPr lang="en-US"/>
          </a:p>
        </p:txBody>
      </p:sp>
    </p:spTree>
    <p:extLst>
      <p:ext uri="{BB962C8B-B14F-4D97-AF65-F5344CB8AC3E}">
        <p14:creationId xmlns:p14="http://schemas.microsoft.com/office/powerpoint/2010/main" val="187650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 value is less than 0.05 which means there is a difference between some of the means that are statistically significant. Because we don’t know which group is statistically significant running a post hoc such as a </a:t>
            </a:r>
            <a:r>
              <a:rPr lang="en-US" dirty="0" err="1"/>
              <a:t>tukey</a:t>
            </a:r>
            <a:r>
              <a:rPr lang="en-US" dirty="0"/>
              <a:t> would come in handy. </a:t>
            </a:r>
          </a:p>
        </p:txBody>
      </p:sp>
      <p:sp>
        <p:nvSpPr>
          <p:cNvPr id="4" name="Slide Number Placeholder 3"/>
          <p:cNvSpPr>
            <a:spLocks noGrp="1"/>
          </p:cNvSpPr>
          <p:nvPr>
            <p:ph type="sldNum" sz="quarter" idx="5"/>
          </p:nvPr>
        </p:nvSpPr>
        <p:spPr/>
        <p:txBody>
          <a:bodyPr/>
          <a:lstStyle/>
          <a:p>
            <a:fld id="{77E933BD-6135-CE4E-9BA3-691AA204624B}" type="slidenum">
              <a:rPr lang="en-US" smtClean="0"/>
              <a:t>15</a:t>
            </a:fld>
            <a:endParaRPr lang="en-US"/>
          </a:p>
        </p:txBody>
      </p:sp>
    </p:spTree>
    <p:extLst>
      <p:ext uri="{BB962C8B-B14F-4D97-AF65-F5344CB8AC3E}">
        <p14:creationId xmlns:p14="http://schemas.microsoft.com/office/powerpoint/2010/main" val="2614692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thing to notice in the </a:t>
            </a:r>
            <a:r>
              <a:rPr lang="en-US" dirty="0" err="1"/>
              <a:t>tukey</a:t>
            </a:r>
            <a:r>
              <a:rPr lang="en-US" dirty="0"/>
              <a:t> is the comparison which has the most significance. It will display as the most negative difference. </a:t>
            </a:r>
          </a:p>
          <a:p>
            <a:endParaRPr lang="en-US" dirty="0"/>
          </a:p>
          <a:p>
            <a:r>
              <a:rPr lang="en-US" sz="1200" kern="1200" dirty="0">
                <a:solidFill>
                  <a:schemeClr val="tx1"/>
                </a:solidFill>
                <a:effectLst/>
                <a:latin typeface="+mn-lt"/>
                <a:ea typeface="+mn-ea"/>
                <a:cs typeface="+mn-cs"/>
              </a:rPr>
              <a:t>Looking at the test I can see that Vehicle equipment – stop light/sign is the most significant with -2.73 and the second significant is Vehicle regulatory – stop light/sign with -1.75. </a:t>
            </a:r>
          </a:p>
          <a:p>
            <a:endParaRPr lang="en-US" sz="1200" kern="1200" dirty="0">
              <a:solidFill>
                <a:schemeClr val="tx1"/>
              </a:solidFill>
              <a:effectLst/>
              <a:latin typeface="+mn-lt"/>
              <a:ea typeface="+mn-ea"/>
              <a:cs typeface="+mn-cs"/>
            </a:endParaRPr>
          </a:p>
          <a:p>
            <a:pPr marL="0" indent="0">
              <a:buNone/>
            </a:pPr>
            <a:r>
              <a:rPr lang="en-US" sz="1200" dirty="0"/>
              <a:t>The test demonstrates a stronger relationship for age and reason for stop </a:t>
            </a:r>
          </a:p>
          <a:p>
            <a:pPr marL="0" indent="0">
              <a:buFont typeface="Wingdings 2" panose="05020102010507070707" pitchFamily="18" charset="2"/>
              <a:buNone/>
            </a:pPr>
            <a:endParaRPr lang="en-US" dirty="0"/>
          </a:p>
          <a:p>
            <a:endParaRPr lang="en-US" dirty="0"/>
          </a:p>
        </p:txBody>
      </p:sp>
      <p:sp>
        <p:nvSpPr>
          <p:cNvPr id="4" name="Slide Number Placeholder 3"/>
          <p:cNvSpPr>
            <a:spLocks noGrp="1"/>
          </p:cNvSpPr>
          <p:nvPr>
            <p:ph type="sldNum" sz="quarter" idx="5"/>
          </p:nvPr>
        </p:nvSpPr>
        <p:spPr/>
        <p:txBody>
          <a:bodyPr/>
          <a:lstStyle/>
          <a:p>
            <a:fld id="{77E933BD-6135-CE4E-9BA3-691AA204624B}" type="slidenum">
              <a:rPr lang="en-US" smtClean="0"/>
              <a:t>16</a:t>
            </a:fld>
            <a:endParaRPr lang="en-US"/>
          </a:p>
        </p:txBody>
      </p:sp>
    </p:spTree>
    <p:extLst>
      <p:ext uri="{BB962C8B-B14F-4D97-AF65-F5344CB8AC3E}">
        <p14:creationId xmlns:p14="http://schemas.microsoft.com/office/powerpoint/2010/main" val="246828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E933BD-6135-CE4E-9BA3-691AA204624B}" type="slidenum">
              <a:rPr lang="en-US" smtClean="0"/>
              <a:t>17</a:t>
            </a:fld>
            <a:endParaRPr lang="en-US"/>
          </a:p>
        </p:txBody>
      </p:sp>
    </p:spTree>
    <p:extLst>
      <p:ext uri="{BB962C8B-B14F-4D97-AF65-F5344CB8AC3E}">
        <p14:creationId xmlns:p14="http://schemas.microsoft.com/office/powerpoint/2010/main" val="425896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categorical values, bar graphs are used to understand the data. I wanted to compare the driver age to officer age and driver race to officer race. When looking at the driver gender bar graph, men take the lead as the gender who gets stopped as well as male officer who conduct the stops </a:t>
            </a:r>
            <a:endParaRPr lang="en-US" dirty="0"/>
          </a:p>
        </p:txBody>
      </p:sp>
      <p:sp>
        <p:nvSpPr>
          <p:cNvPr id="4" name="Slide Number Placeholder 3"/>
          <p:cNvSpPr>
            <a:spLocks noGrp="1"/>
          </p:cNvSpPr>
          <p:nvPr>
            <p:ph type="sldNum" sz="quarter" idx="5"/>
          </p:nvPr>
        </p:nvSpPr>
        <p:spPr/>
        <p:txBody>
          <a:bodyPr/>
          <a:lstStyle/>
          <a:p>
            <a:fld id="{77E933BD-6135-CE4E-9BA3-691AA204624B}" type="slidenum">
              <a:rPr lang="en-US" smtClean="0"/>
              <a:t>4</a:t>
            </a:fld>
            <a:endParaRPr lang="en-US"/>
          </a:p>
        </p:txBody>
      </p:sp>
    </p:spTree>
    <p:extLst>
      <p:ext uri="{BB962C8B-B14F-4D97-AF65-F5344CB8AC3E}">
        <p14:creationId xmlns:p14="http://schemas.microsoft.com/office/powerpoint/2010/main" val="1842672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Concerning race of officers and drivers the data provided different options for both, but I wanted to analyze 4: Asian, Black/African American, White, and Hispanic. From the bar graphs, I can observe black and white drivers get stopped the most and the same goes for officer race. Officers who are pulling over these drivers are predominately white or black.</a:t>
            </a:r>
            <a:r>
              <a:rPr lang="en-US" dirty="0">
                <a:effectLst/>
              </a:rPr>
              <a:t> </a:t>
            </a:r>
            <a:endParaRPr lang="en-US" dirty="0"/>
          </a:p>
        </p:txBody>
      </p:sp>
      <p:sp>
        <p:nvSpPr>
          <p:cNvPr id="4" name="Slide Number Placeholder 3"/>
          <p:cNvSpPr>
            <a:spLocks noGrp="1"/>
          </p:cNvSpPr>
          <p:nvPr>
            <p:ph type="sldNum" sz="quarter" idx="5"/>
          </p:nvPr>
        </p:nvSpPr>
        <p:spPr/>
        <p:txBody>
          <a:bodyPr/>
          <a:lstStyle/>
          <a:p>
            <a:fld id="{77E933BD-6135-CE4E-9BA3-691AA204624B}" type="slidenum">
              <a:rPr lang="en-US" smtClean="0"/>
              <a:t>5</a:t>
            </a:fld>
            <a:endParaRPr lang="en-US"/>
          </a:p>
        </p:txBody>
      </p:sp>
    </p:spTree>
    <p:extLst>
      <p:ext uri="{BB962C8B-B14F-4D97-AF65-F5344CB8AC3E}">
        <p14:creationId xmlns:p14="http://schemas.microsoft.com/office/powerpoint/2010/main" val="1770701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reason of stops the data provided 10 different reasons. The top reason for stops is vehicle regulatory with 25,851 stops, the second highest is speeding with 17,176 stops and third highest is vehicle equipment with 7,750 stops</a:t>
            </a:r>
            <a:r>
              <a:rPr lang="en-US" dirty="0">
                <a:effectLst/>
              </a:rPr>
              <a:t> </a:t>
            </a:r>
            <a:endParaRPr lang="en-US" dirty="0"/>
          </a:p>
        </p:txBody>
      </p:sp>
      <p:sp>
        <p:nvSpPr>
          <p:cNvPr id="4" name="Slide Number Placeholder 3"/>
          <p:cNvSpPr>
            <a:spLocks noGrp="1"/>
          </p:cNvSpPr>
          <p:nvPr>
            <p:ph type="sldNum" sz="quarter" idx="5"/>
          </p:nvPr>
        </p:nvSpPr>
        <p:spPr/>
        <p:txBody>
          <a:bodyPr/>
          <a:lstStyle/>
          <a:p>
            <a:fld id="{77E933BD-6135-CE4E-9BA3-691AA204624B}" type="slidenum">
              <a:rPr lang="en-US" smtClean="0"/>
              <a:t>6</a:t>
            </a:fld>
            <a:endParaRPr lang="en-US"/>
          </a:p>
        </p:txBody>
      </p:sp>
    </p:spTree>
    <p:extLst>
      <p:ext uri="{BB962C8B-B14F-4D97-AF65-F5344CB8AC3E}">
        <p14:creationId xmlns:p14="http://schemas.microsoft.com/office/powerpoint/2010/main" val="2625532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gives us two years of traffic stops and I wanted to see in a year how many traffic stops were conducted and if there was an increase and decrease over the two years. The table function in R numerically demonstrates that 2017 there were 35,820 stops and in 2016 there were 29,715 stops. There was </a:t>
            </a:r>
            <a:r>
              <a:rPr lang="en-US" dirty="0" err="1"/>
              <a:t>definetly</a:t>
            </a:r>
            <a:r>
              <a:rPr lang="en-US" dirty="0"/>
              <a:t> an increase in traffic stops from 2016 to 2017. </a:t>
            </a:r>
          </a:p>
          <a:p>
            <a:endParaRPr lang="en-US" dirty="0"/>
          </a:p>
        </p:txBody>
      </p:sp>
      <p:sp>
        <p:nvSpPr>
          <p:cNvPr id="4" name="Slide Number Placeholder 3"/>
          <p:cNvSpPr>
            <a:spLocks noGrp="1"/>
          </p:cNvSpPr>
          <p:nvPr>
            <p:ph type="sldNum" sz="quarter" idx="5"/>
          </p:nvPr>
        </p:nvSpPr>
        <p:spPr/>
        <p:txBody>
          <a:bodyPr/>
          <a:lstStyle/>
          <a:p>
            <a:fld id="{77E933BD-6135-CE4E-9BA3-691AA204624B}" type="slidenum">
              <a:rPr lang="en-US" smtClean="0"/>
              <a:t>7</a:t>
            </a:fld>
            <a:endParaRPr lang="en-US"/>
          </a:p>
        </p:txBody>
      </p:sp>
    </p:spTree>
    <p:extLst>
      <p:ext uri="{BB962C8B-B14F-4D97-AF65-F5344CB8AC3E}">
        <p14:creationId xmlns:p14="http://schemas.microsoft.com/office/powerpoint/2010/main" val="3679907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decided to take a look at the months in the year.</a:t>
            </a:r>
            <a:r>
              <a:rPr lang="en-US" dirty="0">
                <a:effectLst/>
              </a:rPr>
              <a:t> </a:t>
            </a:r>
            <a:r>
              <a:rPr lang="en-US" sz="1200" kern="1200" dirty="0">
                <a:solidFill>
                  <a:schemeClr val="tx1"/>
                </a:solidFill>
                <a:effectLst/>
                <a:latin typeface="+mn-lt"/>
                <a:ea typeface="+mn-ea"/>
                <a:cs typeface="+mn-cs"/>
              </a:rPr>
              <a:t>Both years in April show significance stops compared to the other months. The months that had the least September in 2016 and December in 2017.  </a:t>
            </a:r>
            <a:endParaRPr lang="en-US" dirty="0"/>
          </a:p>
        </p:txBody>
      </p:sp>
      <p:sp>
        <p:nvSpPr>
          <p:cNvPr id="4" name="Slide Number Placeholder 3"/>
          <p:cNvSpPr>
            <a:spLocks noGrp="1"/>
          </p:cNvSpPr>
          <p:nvPr>
            <p:ph type="sldNum" sz="quarter" idx="5"/>
          </p:nvPr>
        </p:nvSpPr>
        <p:spPr/>
        <p:txBody>
          <a:bodyPr/>
          <a:lstStyle/>
          <a:p>
            <a:fld id="{77E933BD-6135-CE4E-9BA3-691AA204624B}" type="slidenum">
              <a:rPr lang="en-US" smtClean="0"/>
              <a:t>8</a:t>
            </a:fld>
            <a:endParaRPr lang="en-US"/>
          </a:p>
        </p:txBody>
      </p:sp>
    </p:spTree>
    <p:extLst>
      <p:ext uri="{BB962C8B-B14F-4D97-AF65-F5344CB8AC3E}">
        <p14:creationId xmlns:p14="http://schemas.microsoft.com/office/powerpoint/2010/main" val="1276260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population by race of Charlotte for 2019 was composed of 49 percent White, 35 percent African American, 13 percent Hispanic or Latino and 4 percent Asian. I did some calculations using the totals I got from race in the dataset out of the population. </a:t>
            </a:r>
            <a:endParaRPr lang="en-US" b="1" dirty="0"/>
          </a:p>
        </p:txBody>
      </p:sp>
      <p:sp>
        <p:nvSpPr>
          <p:cNvPr id="4" name="Slide Number Placeholder 3"/>
          <p:cNvSpPr>
            <a:spLocks noGrp="1"/>
          </p:cNvSpPr>
          <p:nvPr>
            <p:ph type="sldNum" sz="quarter" idx="5"/>
          </p:nvPr>
        </p:nvSpPr>
        <p:spPr/>
        <p:txBody>
          <a:bodyPr/>
          <a:lstStyle/>
          <a:p>
            <a:fld id="{77E933BD-6135-CE4E-9BA3-691AA204624B}" type="slidenum">
              <a:rPr lang="en-US" smtClean="0"/>
              <a:t>9</a:t>
            </a:fld>
            <a:endParaRPr lang="en-US"/>
          </a:p>
        </p:txBody>
      </p:sp>
    </p:spTree>
    <p:extLst>
      <p:ext uri="{BB962C8B-B14F-4D97-AF65-F5344CB8AC3E}">
        <p14:creationId xmlns:p14="http://schemas.microsoft.com/office/powerpoint/2010/main" val="2078460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Females make 52 percent of Charlotte’s population while male’s make 47 percent. After doing some calculations with the data I discovered that females are 6.2 percent likely to get stopped by an officer while males are 9.7 percent likely to get stopped by an officer. </a:t>
            </a:r>
          </a:p>
          <a:p>
            <a:r>
              <a:rPr lang="en-US" sz="1200" kern="1200" dirty="0">
                <a:solidFill>
                  <a:schemeClr val="tx1"/>
                </a:solidFill>
                <a:effectLst/>
                <a:latin typeface="+mn-lt"/>
                <a:ea typeface="+mn-ea"/>
                <a:cs typeface="+mn-cs"/>
              </a:rPr>
              <a:t>- Even though there is a significant percentage of less male than female in the population, males are more likely to get stopped than females.</a:t>
            </a:r>
            <a:r>
              <a:rPr lang="en-US" dirty="0">
                <a:effectLst/>
              </a:rPr>
              <a:t> </a:t>
            </a:r>
          </a:p>
          <a:p>
            <a:r>
              <a:rPr lang="en-US" sz="1200" kern="1200" dirty="0">
                <a:solidFill>
                  <a:schemeClr val="tx1"/>
                </a:solidFill>
                <a:effectLst/>
                <a:latin typeface="+mn-lt"/>
                <a:ea typeface="+mn-ea"/>
                <a:cs typeface="+mn-cs"/>
              </a:rPr>
              <a:t>- I also wanted to compare the median age that the dataset gave and it matches the Charlotte median age of 33. </a:t>
            </a:r>
          </a:p>
          <a:p>
            <a:r>
              <a:rPr lang="en-US" sz="1200" kern="1200" dirty="0">
                <a:solidFill>
                  <a:schemeClr val="tx1"/>
                </a:solidFill>
                <a:effectLst/>
                <a:latin typeface="+mn-lt"/>
                <a:ea typeface="+mn-ea"/>
                <a:cs typeface="+mn-cs"/>
              </a:rPr>
              <a:t>- This gives me an indication that my date depicts a good sample size of the population. </a:t>
            </a:r>
            <a:endParaRPr lang="en-US" b="1" dirty="0"/>
          </a:p>
        </p:txBody>
      </p:sp>
      <p:sp>
        <p:nvSpPr>
          <p:cNvPr id="4" name="Slide Number Placeholder 3"/>
          <p:cNvSpPr>
            <a:spLocks noGrp="1"/>
          </p:cNvSpPr>
          <p:nvPr>
            <p:ph type="sldNum" sz="quarter" idx="5"/>
          </p:nvPr>
        </p:nvSpPr>
        <p:spPr/>
        <p:txBody>
          <a:bodyPr/>
          <a:lstStyle/>
          <a:p>
            <a:fld id="{77E933BD-6135-CE4E-9BA3-691AA204624B}" type="slidenum">
              <a:rPr lang="en-US" smtClean="0"/>
              <a:t>10</a:t>
            </a:fld>
            <a:endParaRPr lang="en-US"/>
          </a:p>
        </p:txBody>
      </p:sp>
    </p:spTree>
    <p:extLst>
      <p:ext uri="{BB962C8B-B14F-4D97-AF65-F5344CB8AC3E}">
        <p14:creationId xmlns:p14="http://schemas.microsoft.com/office/powerpoint/2010/main" val="4032350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wanted to find information on how many drivers or which genders drove or owned a car, but the closest I could get was information on car ownership. A household in Charlotte, NC has 2 cars, followed by 1 car </a:t>
            </a:r>
            <a:endParaRPr lang="en-US" b="1" dirty="0"/>
          </a:p>
        </p:txBody>
      </p:sp>
      <p:sp>
        <p:nvSpPr>
          <p:cNvPr id="4" name="Slide Number Placeholder 3"/>
          <p:cNvSpPr>
            <a:spLocks noGrp="1"/>
          </p:cNvSpPr>
          <p:nvPr>
            <p:ph type="sldNum" sz="quarter" idx="5"/>
          </p:nvPr>
        </p:nvSpPr>
        <p:spPr/>
        <p:txBody>
          <a:bodyPr/>
          <a:lstStyle/>
          <a:p>
            <a:fld id="{77E933BD-6135-CE4E-9BA3-691AA204624B}" type="slidenum">
              <a:rPr lang="en-US" smtClean="0"/>
              <a:t>11</a:t>
            </a:fld>
            <a:endParaRPr lang="en-US"/>
          </a:p>
        </p:txBody>
      </p:sp>
    </p:spTree>
    <p:extLst>
      <p:ext uri="{BB962C8B-B14F-4D97-AF65-F5344CB8AC3E}">
        <p14:creationId xmlns:p14="http://schemas.microsoft.com/office/powerpoint/2010/main" val="243729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2/22/2022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2/22/2022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2/22/2022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2/22/2022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2/22/2022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AC13-4FF8-1E40-9F37-4998AE555111}"/>
              </a:ext>
            </a:extLst>
          </p:cNvPr>
          <p:cNvSpPr>
            <a:spLocks noGrp="1"/>
          </p:cNvSpPr>
          <p:nvPr>
            <p:ph type="ctrTitle"/>
          </p:nvPr>
        </p:nvSpPr>
        <p:spPr/>
        <p:txBody>
          <a:bodyPr/>
          <a:lstStyle/>
          <a:p>
            <a:r>
              <a:rPr lang="en-US" dirty="0"/>
              <a:t>FINAL PROJECT </a:t>
            </a:r>
          </a:p>
        </p:txBody>
      </p:sp>
      <p:sp>
        <p:nvSpPr>
          <p:cNvPr id="3" name="Subtitle 2">
            <a:extLst>
              <a:ext uri="{FF2B5EF4-FFF2-40B4-BE49-F238E27FC236}">
                <a16:creationId xmlns:a16="http://schemas.microsoft.com/office/drawing/2014/main" id="{59DFE02F-0A80-774A-B2BD-D227367B147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82267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29E8-542F-D141-8729-B40362693235}"/>
              </a:ext>
            </a:extLst>
          </p:cNvPr>
          <p:cNvSpPr>
            <a:spLocks noGrp="1"/>
          </p:cNvSpPr>
          <p:nvPr>
            <p:ph type="title"/>
          </p:nvPr>
        </p:nvSpPr>
        <p:spPr/>
        <p:txBody>
          <a:bodyPr/>
          <a:lstStyle/>
          <a:p>
            <a:r>
              <a:rPr lang="en-US" dirty="0"/>
              <a:t>Outside information</a:t>
            </a:r>
          </a:p>
        </p:txBody>
      </p:sp>
      <p:sp>
        <p:nvSpPr>
          <p:cNvPr id="3" name="Content Placeholder 2">
            <a:extLst>
              <a:ext uri="{FF2B5EF4-FFF2-40B4-BE49-F238E27FC236}">
                <a16:creationId xmlns:a16="http://schemas.microsoft.com/office/drawing/2014/main" id="{AB3C18E2-C65A-B848-A460-B1EEC339219A}"/>
              </a:ext>
            </a:extLst>
          </p:cNvPr>
          <p:cNvSpPr>
            <a:spLocks noGrp="1"/>
          </p:cNvSpPr>
          <p:nvPr>
            <p:ph idx="1"/>
          </p:nvPr>
        </p:nvSpPr>
        <p:spPr>
          <a:xfrm>
            <a:off x="773723" y="2008003"/>
            <a:ext cx="4689231" cy="4054800"/>
          </a:xfrm>
        </p:spPr>
        <p:txBody>
          <a:bodyPr>
            <a:normAutofit lnSpcReduction="10000"/>
          </a:bodyPr>
          <a:lstStyle/>
          <a:p>
            <a:endParaRPr lang="en-US" sz="2800" dirty="0"/>
          </a:p>
          <a:p>
            <a:r>
              <a:rPr lang="en-US" sz="2800" dirty="0"/>
              <a:t>Females are 6.2 % likely to get stopped by an officer</a:t>
            </a:r>
          </a:p>
          <a:p>
            <a:r>
              <a:rPr lang="en-US" sz="2800" dirty="0"/>
              <a:t>Males are 9.7 % likely to get stopped by an officer</a:t>
            </a:r>
          </a:p>
          <a:p>
            <a:r>
              <a:rPr lang="en-US" sz="2800" dirty="0"/>
              <a:t>Dataset median age is same as Charlotte median age of 33</a:t>
            </a:r>
          </a:p>
          <a:p>
            <a:endParaRPr lang="en-US" dirty="0"/>
          </a:p>
        </p:txBody>
      </p:sp>
      <p:pic>
        <p:nvPicPr>
          <p:cNvPr id="5" name="Picture 4">
            <a:extLst>
              <a:ext uri="{FF2B5EF4-FFF2-40B4-BE49-F238E27FC236}">
                <a16:creationId xmlns:a16="http://schemas.microsoft.com/office/drawing/2014/main" id="{E66FBF9D-5BBB-A74F-B5C2-CF33424A487A}"/>
              </a:ext>
            </a:extLst>
          </p:cNvPr>
          <p:cNvPicPr/>
          <p:nvPr/>
        </p:nvPicPr>
        <p:blipFill>
          <a:blip r:embed="rId3">
            <a:extLst>
              <a:ext uri="{28A0092B-C50C-407E-A947-70E740481C1C}">
                <a14:useLocalDpi xmlns:a14="http://schemas.microsoft.com/office/drawing/2010/main" val="0"/>
              </a:ext>
            </a:extLst>
          </a:blip>
          <a:stretch>
            <a:fillRect/>
          </a:stretch>
        </p:blipFill>
        <p:spPr>
          <a:xfrm>
            <a:off x="5767753" y="2008002"/>
            <a:ext cx="5678317" cy="4431299"/>
          </a:xfrm>
          <a:prstGeom prst="rect">
            <a:avLst/>
          </a:prstGeom>
        </p:spPr>
      </p:pic>
    </p:spTree>
    <p:extLst>
      <p:ext uri="{BB962C8B-B14F-4D97-AF65-F5344CB8AC3E}">
        <p14:creationId xmlns:p14="http://schemas.microsoft.com/office/powerpoint/2010/main" val="3497420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29E8-542F-D141-8729-B40362693235}"/>
              </a:ext>
            </a:extLst>
          </p:cNvPr>
          <p:cNvSpPr>
            <a:spLocks noGrp="1"/>
          </p:cNvSpPr>
          <p:nvPr>
            <p:ph type="title"/>
          </p:nvPr>
        </p:nvSpPr>
        <p:spPr/>
        <p:txBody>
          <a:bodyPr/>
          <a:lstStyle/>
          <a:p>
            <a:r>
              <a:rPr lang="en-US" dirty="0"/>
              <a:t>Outside information</a:t>
            </a:r>
          </a:p>
        </p:txBody>
      </p:sp>
      <p:pic>
        <p:nvPicPr>
          <p:cNvPr id="6" name="Picture 5">
            <a:extLst>
              <a:ext uri="{FF2B5EF4-FFF2-40B4-BE49-F238E27FC236}">
                <a16:creationId xmlns:a16="http://schemas.microsoft.com/office/drawing/2014/main" id="{BE4B8DD4-180B-3646-AA90-773472938BC0}"/>
              </a:ext>
            </a:extLst>
          </p:cNvPr>
          <p:cNvPicPr/>
          <p:nvPr/>
        </p:nvPicPr>
        <p:blipFill>
          <a:blip r:embed="rId3">
            <a:extLst>
              <a:ext uri="{28A0092B-C50C-407E-A947-70E740481C1C}">
                <a14:useLocalDpi xmlns:a14="http://schemas.microsoft.com/office/drawing/2010/main" val="0"/>
              </a:ext>
            </a:extLst>
          </a:blip>
          <a:stretch>
            <a:fillRect/>
          </a:stretch>
        </p:blipFill>
        <p:spPr>
          <a:xfrm>
            <a:off x="581192" y="2235199"/>
            <a:ext cx="11029615" cy="3827603"/>
          </a:xfrm>
          <a:prstGeom prst="rect">
            <a:avLst/>
          </a:prstGeom>
        </p:spPr>
      </p:pic>
    </p:spTree>
    <p:extLst>
      <p:ext uri="{BB962C8B-B14F-4D97-AF65-F5344CB8AC3E}">
        <p14:creationId xmlns:p14="http://schemas.microsoft.com/office/powerpoint/2010/main" val="2327852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DDBE-22E6-7143-AD9C-33368FC3DD48}"/>
              </a:ext>
            </a:extLst>
          </p:cNvPr>
          <p:cNvSpPr>
            <a:spLocks noGrp="1"/>
          </p:cNvSpPr>
          <p:nvPr>
            <p:ph type="title"/>
          </p:nvPr>
        </p:nvSpPr>
        <p:spPr/>
        <p:txBody>
          <a:bodyPr/>
          <a:lstStyle/>
          <a:p>
            <a:r>
              <a:rPr lang="en-US" dirty="0"/>
              <a:t>Question to investigate with this data</a:t>
            </a:r>
          </a:p>
        </p:txBody>
      </p:sp>
      <p:sp>
        <p:nvSpPr>
          <p:cNvPr id="3" name="Content Placeholder 2">
            <a:extLst>
              <a:ext uri="{FF2B5EF4-FFF2-40B4-BE49-F238E27FC236}">
                <a16:creationId xmlns:a16="http://schemas.microsoft.com/office/drawing/2014/main" id="{DAE28A51-E68B-CF49-9870-17B1571AC3DF}"/>
              </a:ext>
            </a:extLst>
          </p:cNvPr>
          <p:cNvSpPr>
            <a:spLocks noGrp="1"/>
          </p:cNvSpPr>
          <p:nvPr>
            <p:ph idx="1"/>
          </p:nvPr>
        </p:nvSpPr>
        <p:spPr>
          <a:xfrm>
            <a:off x="464261" y="1925315"/>
            <a:ext cx="11263478" cy="4677504"/>
          </a:xfrm>
        </p:spPr>
        <p:txBody>
          <a:bodyPr>
            <a:normAutofit/>
          </a:bodyPr>
          <a:lstStyle/>
          <a:p>
            <a:pPr marL="0" indent="0" algn="ctr">
              <a:buNone/>
            </a:pPr>
            <a:r>
              <a:rPr lang="en-US" sz="3200" dirty="0"/>
              <a:t>Can I predict why certain ages, genders, and races are getting pulled over? </a:t>
            </a:r>
          </a:p>
          <a:p>
            <a:pPr marL="0" indent="0" algn="ctr">
              <a:buNone/>
            </a:pPr>
            <a:endParaRPr lang="en-US" sz="3200" dirty="0"/>
          </a:p>
          <a:p>
            <a:pPr marL="0" indent="0" algn="ctr">
              <a:buNone/>
            </a:pPr>
            <a:r>
              <a:rPr lang="en-US" sz="2400" dirty="0"/>
              <a:t>Null hypothesis = Officers pull over all ages, gender, and races for similar reasons</a:t>
            </a:r>
          </a:p>
          <a:p>
            <a:pPr marL="0" indent="0" algn="ctr">
              <a:buNone/>
            </a:pPr>
            <a:r>
              <a:rPr lang="en-US" sz="2400" dirty="0"/>
              <a:t>Alternative = Officers tend to pull over certain ages, genders or races for different reasons</a:t>
            </a:r>
          </a:p>
        </p:txBody>
      </p:sp>
    </p:spTree>
    <p:extLst>
      <p:ext uri="{BB962C8B-B14F-4D97-AF65-F5344CB8AC3E}">
        <p14:creationId xmlns:p14="http://schemas.microsoft.com/office/powerpoint/2010/main" val="74517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08518-B269-4A4E-A0CA-50548938697B}"/>
              </a:ext>
            </a:extLst>
          </p:cNvPr>
          <p:cNvSpPr>
            <a:spLocks noGrp="1"/>
          </p:cNvSpPr>
          <p:nvPr>
            <p:ph type="title"/>
          </p:nvPr>
        </p:nvSpPr>
        <p:spPr/>
        <p:txBody>
          <a:bodyPr/>
          <a:lstStyle/>
          <a:p>
            <a:r>
              <a:rPr lang="en-US" dirty="0"/>
              <a:t>Snapshot of the data</a:t>
            </a:r>
          </a:p>
        </p:txBody>
      </p:sp>
      <p:pic>
        <p:nvPicPr>
          <p:cNvPr id="8" name="Content Placeholder 7">
            <a:extLst>
              <a:ext uri="{FF2B5EF4-FFF2-40B4-BE49-F238E27FC236}">
                <a16:creationId xmlns:a16="http://schemas.microsoft.com/office/drawing/2014/main" id="{D188807B-5FB4-374E-A6BB-745312FF6A88}"/>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80858" y="2169008"/>
            <a:ext cx="11029950" cy="1627740"/>
          </a:xfrm>
          <a:prstGeom prst="rect">
            <a:avLst/>
          </a:prstGeom>
        </p:spPr>
      </p:pic>
      <p:pic>
        <p:nvPicPr>
          <p:cNvPr id="9" name="Picture 8">
            <a:extLst>
              <a:ext uri="{FF2B5EF4-FFF2-40B4-BE49-F238E27FC236}">
                <a16:creationId xmlns:a16="http://schemas.microsoft.com/office/drawing/2014/main" id="{45BA59C7-2BEA-5147-BAD5-B8EAF06A8E8A}"/>
              </a:ext>
            </a:extLst>
          </p:cNvPr>
          <p:cNvPicPr/>
          <p:nvPr/>
        </p:nvPicPr>
        <p:blipFill>
          <a:blip r:embed="rId4">
            <a:extLst>
              <a:ext uri="{28A0092B-C50C-407E-A947-70E740481C1C}">
                <a14:useLocalDpi xmlns:a14="http://schemas.microsoft.com/office/drawing/2010/main" val="0"/>
              </a:ext>
            </a:extLst>
          </a:blip>
          <a:stretch>
            <a:fillRect/>
          </a:stretch>
        </p:blipFill>
        <p:spPr>
          <a:xfrm>
            <a:off x="580857" y="4249800"/>
            <a:ext cx="1947853" cy="1496244"/>
          </a:xfrm>
          <a:prstGeom prst="rect">
            <a:avLst/>
          </a:prstGeom>
        </p:spPr>
      </p:pic>
    </p:spTree>
    <p:extLst>
      <p:ext uri="{BB962C8B-B14F-4D97-AF65-F5344CB8AC3E}">
        <p14:creationId xmlns:p14="http://schemas.microsoft.com/office/powerpoint/2010/main" val="409170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7ABD-A412-A943-9077-D51966AF22C2}"/>
              </a:ext>
            </a:extLst>
          </p:cNvPr>
          <p:cNvSpPr>
            <a:spLocks noGrp="1"/>
          </p:cNvSpPr>
          <p:nvPr>
            <p:ph type="title"/>
          </p:nvPr>
        </p:nvSpPr>
        <p:spPr/>
        <p:txBody>
          <a:bodyPr/>
          <a:lstStyle/>
          <a:p>
            <a:r>
              <a:rPr lang="en-US" dirty="0"/>
              <a:t>Statistical test </a:t>
            </a:r>
          </a:p>
        </p:txBody>
      </p:sp>
      <p:sp>
        <p:nvSpPr>
          <p:cNvPr id="3" name="Content Placeholder 2">
            <a:extLst>
              <a:ext uri="{FF2B5EF4-FFF2-40B4-BE49-F238E27FC236}">
                <a16:creationId xmlns:a16="http://schemas.microsoft.com/office/drawing/2014/main" id="{14A480C3-8964-3D4B-B018-F637EA9DCA93}"/>
              </a:ext>
            </a:extLst>
          </p:cNvPr>
          <p:cNvSpPr>
            <a:spLocks noGrp="1"/>
          </p:cNvSpPr>
          <p:nvPr>
            <p:ph idx="1"/>
          </p:nvPr>
        </p:nvSpPr>
        <p:spPr>
          <a:xfrm>
            <a:off x="581192" y="2180497"/>
            <a:ext cx="11029615" cy="1188346"/>
          </a:xfrm>
        </p:spPr>
        <p:txBody>
          <a:bodyPr>
            <a:normAutofit/>
          </a:bodyPr>
          <a:lstStyle/>
          <a:p>
            <a:r>
              <a:rPr lang="en-US" sz="2400" dirty="0"/>
              <a:t>Performed a chi-square for reason of stop to driver race and reason of stop, and reason of stop to driver gender</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C74DD41-6B26-E84B-8B15-4A952071F207}"/>
              </a:ext>
            </a:extLst>
          </p:cNvPr>
          <p:cNvPicPr/>
          <p:nvPr/>
        </p:nvPicPr>
        <p:blipFill rotWithShape="1">
          <a:blip r:embed="rId3">
            <a:extLst>
              <a:ext uri="{28A0092B-C50C-407E-A947-70E740481C1C}">
                <a14:useLocalDpi xmlns:a14="http://schemas.microsoft.com/office/drawing/2010/main" val="0"/>
              </a:ext>
            </a:extLst>
          </a:blip>
          <a:srcRect b="25871"/>
          <a:stretch/>
        </p:blipFill>
        <p:spPr bwMode="auto">
          <a:xfrm>
            <a:off x="896816" y="2962567"/>
            <a:ext cx="6957646" cy="1704161"/>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09CF2E9-1784-FC43-B441-754414B106B8}"/>
              </a:ext>
            </a:extLst>
          </p:cNvPr>
          <p:cNvPicPr/>
          <p:nvPr/>
        </p:nvPicPr>
        <p:blipFill rotWithShape="1">
          <a:blip r:embed="rId4">
            <a:extLst>
              <a:ext uri="{28A0092B-C50C-407E-A947-70E740481C1C}">
                <a14:useLocalDpi xmlns:a14="http://schemas.microsoft.com/office/drawing/2010/main" val="0"/>
              </a:ext>
            </a:extLst>
          </a:blip>
          <a:srcRect b="13030"/>
          <a:stretch/>
        </p:blipFill>
        <p:spPr bwMode="auto">
          <a:xfrm>
            <a:off x="896815" y="4666728"/>
            <a:ext cx="6629400" cy="1968533"/>
          </a:xfrm>
          <a:prstGeom prst="rect">
            <a:avLst/>
          </a:prstGeom>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AE362756-B435-A741-9678-097A561F08B0}"/>
              </a:ext>
            </a:extLst>
          </p:cNvPr>
          <p:cNvSpPr/>
          <p:nvPr/>
        </p:nvSpPr>
        <p:spPr>
          <a:xfrm>
            <a:off x="7854462" y="3665836"/>
            <a:ext cx="3246394" cy="1323439"/>
          </a:xfrm>
          <a:prstGeom prst="rect">
            <a:avLst/>
          </a:prstGeom>
        </p:spPr>
        <p:txBody>
          <a:bodyPr wrap="square">
            <a:spAutoFit/>
          </a:bodyPr>
          <a:lstStyle/>
          <a:p>
            <a:pPr algn="ctr"/>
            <a:r>
              <a:rPr lang="en-US" sz="2000" dirty="0">
                <a:solidFill>
                  <a:srgbClr val="FF0000"/>
                </a:solidFill>
              </a:rPr>
              <a:t>REJECT</a:t>
            </a:r>
          </a:p>
          <a:p>
            <a:pPr algn="ctr"/>
            <a:r>
              <a:rPr lang="en-US" sz="2000" dirty="0"/>
              <a:t>Null hypothesis = Officers pull over all ages, gender, and races for similar reasons</a:t>
            </a:r>
          </a:p>
        </p:txBody>
      </p:sp>
    </p:spTree>
    <p:extLst>
      <p:ext uri="{BB962C8B-B14F-4D97-AF65-F5344CB8AC3E}">
        <p14:creationId xmlns:p14="http://schemas.microsoft.com/office/powerpoint/2010/main" val="849288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7ABD-A412-A943-9077-D51966AF22C2}"/>
              </a:ext>
            </a:extLst>
          </p:cNvPr>
          <p:cNvSpPr>
            <a:spLocks noGrp="1"/>
          </p:cNvSpPr>
          <p:nvPr>
            <p:ph type="title"/>
          </p:nvPr>
        </p:nvSpPr>
        <p:spPr/>
        <p:txBody>
          <a:bodyPr/>
          <a:lstStyle/>
          <a:p>
            <a:r>
              <a:rPr lang="en-US" dirty="0"/>
              <a:t>Statistical test </a:t>
            </a:r>
          </a:p>
        </p:txBody>
      </p:sp>
      <p:sp>
        <p:nvSpPr>
          <p:cNvPr id="3" name="Content Placeholder 2">
            <a:extLst>
              <a:ext uri="{FF2B5EF4-FFF2-40B4-BE49-F238E27FC236}">
                <a16:creationId xmlns:a16="http://schemas.microsoft.com/office/drawing/2014/main" id="{14A480C3-8964-3D4B-B018-F637EA9DCA93}"/>
              </a:ext>
            </a:extLst>
          </p:cNvPr>
          <p:cNvSpPr>
            <a:spLocks noGrp="1"/>
          </p:cNvSpPr>
          <p:nvPr>
            <p:ph idx="1"/>
          </p:nvPr>
        </p:nvSpPr>
        <p:spPr>
          <a:xfrm>
            <a:off x="581192" y="2180497"/>
            <a:ext cx="11029615" cy="1188346"/>
          </a:xfrm>
        </p:spPr>
        <p:txBody>
          <a:bodyPr>
            <a:normAutofit/>
          </a:bodyPr>
          <a:lstStyle/>
          <a:p>
            <a:r>
              <a:rPr lang="en-US" sz="2400" dirty="0"/>
              <a:t>Performed an </a:t>
            </a:r>
            <a:r>
              <a:rPr lang="en-US" sz="2400" dirty="0" err="1"/>
              <a:t>anova</a:t>
            </a:r>
            <a:r>
              <a:rPr lang="en-US" sz="2400" dirty="0"/>
              <a:t> for reason of stop to driver age</a:t>
            </a:r>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AE362756-B435-A741-9678-097A561F08B0}"/>
              </a:ext>
            </a:extLst>
          </p:cNvPr>
          <p:cNvSpPr/>
          <p:nvPr/>
        </p:nvSpPr>
        <p:spPr>
          <a:xfrm>
            <a:off x="7854462" y="3665836"/>
            <a:ext cx="3235569" cy="954107"/>
          </a:xfrm>
          <a:prstGeom prst="rect">
            <a:avLst/>
          </a:prstGeom>
        </p:spPr>
        <p:txBody>
          <a:bodyPr wrap="square">
            <a:spAutoFit/>
          </a:bodyPr>
          <a:lstStyle/>
          <a:p>
            <a:pPr algn="ctr"/>
            <a:r>
              <a:rPr lang="en-US" sz="2800" dirty="0">
                <a:solidFill>
                  <a:srgbClr val="FF0000"/>
                </a:solidFill>
              </a:rPr>
              <a:t>P value is less than 0.05</a:t>
            </a:r>
            <a:endParaRPr lang="en-US" sz="2800" dirty="0"/>
          </a:p>
        </p:txBody>
      </p:sp>
      <p:pic>
        <p:nvPicPr>
          <p:cNvPr id="8" name="Picture 7">
            <a:extLst>
              <a:ext uri="{FF2B5EF4-FFF2-40B4-BE49-F238E27FC236}">
                <a16:creationId xmlns:a16="http://schemas.microsoft.com/office/drawing/2014/main" id="{C44A880F-CB30-2A47-87D2-81291EDFF132}"/>
              </a:ext>
            </a:extLst>
          </p:cNvPr>
          <p:cNvPicPr/>
          <p:nvPr/>
        </p:nvPicPr>
        <p:blipFill>
          <a:blip r:embed="rId3">
            <a:extLst>
              <a:ext uri="{28A0092B-C50C-407E-A947-70E740481C1C}">
                <a14:useLocalDpi xmlns:a14="http://schemas.microsoft.com/office/drawing/2010/main" val="0"/>
              </a:ext>
            </a:extLst>
          </a:blip>
          <a:stretch>
            <a:fillRect/>
          </a:stretch>
        </p:blipFill>
        <p:spPr>
          <a:xfrm>
            <a:off x="581191" y="3325383"/>
            <a:ext cx="7460839" cy="2606494"/>
          </a:xfrm>
          <a:prstGeom prst="rect">
            <a:avLst/>
          </a:prstGeom>
        </p:spPr>
      </p:pic>
    </p:spTree>
    <p:extLst>
      <p:ext uri="{BB962C8B-B14F-4D97-AF65-F5344CB8AC3E}">
        <p14:creationId xmlns:p14="http://schemas.microsoft.com/office/powerpoint/2010/main" val="54622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7ABD-A412-A943-9077-D51966AF22C2}"/>
              </a:ext>
            </a:extLst>
          </p:cNvPr>
          <p:cNvSpPr>
            <a:spLocks noGrp="1"/>
          </p:cNvSpPr>
          <p:nvPr>
            <p:ph type="title"/>
          </p:nvPr>
        </p:nvSpPr>
        <p:spPr/>
        <p:txBody>
          <a:bodyPr/>
          <a:lstStyle/>
          <a:p>
            <a:r>
              <a:rPr lang="en-US" dirty="0"/>
              <a:t>Statistical test </a:t>
            </a:r>
          </a:p>
        </p:txBody>
      </p:sp>
      <p:sp>
        <p:nvSpPr>
          <p:cNvPr id="3" name="Content Placeholder 2">
            <a:extLst>
              <a:ext uri="{FF2B5EF4-FFF2-40B4-BE49-F238E27FC236}">
                <a16:creationId xmlns:a16="http://schemas.microsoft.com/office/drawing/2014/main" id="{14A480C3-8964-3D4B-B018-F637EA9DCA93}"/>
              </a:ext>
            </a:extLst>
          </p:cNvPr>
          <p:cNvSpPr>
            <a:spLocks noGrp="1"/>
          </p:cNvSpPr>
          <p:nvPr>
            <p:ph idx="1"/>
          </p:nvPr>
        </p:nvSpPr>
        <p:spPr>
          <a:xfrm>
            <a:off x="581192" y="2180497"/>
            <a:ext cx="11029615" cy="1188346"/>
          </a:xfrm>
        </p:spPr>
        <p:txBody>
          <a:bodyPr>
            <a:normAutofit/>
          </a:bodyPr>
          <a:lstStyle/>
          <a:p>
            <a:r>
              <a:rPr lang="en-US" sz="2400" dirty="0"/>
              <a:t>Tukey – Post Hoc test </a:t>
            </a:r>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AE362756-B435-A741-9678-097A561F08B0}"/>
              </a:ext>
            </a:extLst>
          </p:cNvPr>
          <p:cNvSpPr/>
          <p:nvPr/>
        </p:nvSpPr>
        <p:spPr>
          <a:xfrm>
            <a:off x="7737231" y="761849"/>
            <a:ext cx="3235569" cy="954107"/>
          </a:xfrm>
          <a:prstGeom prst="rect">
            <a:avLst/>
          </a:prstGeom>
        </p:spPr>
        <p:txBody>
          <a:bodyPr wrap="square">
            <a:spAutoFit/>
          </a:bodyPr>
          <a:lstStyle/>
          <a:p>
            <a:pPr algn="ctr"/>
            <a:r>
              <a:rPr lang="en-US" sz="2800" dirty="0">
                <a:solidFill>
                  <a:srgbClr val="FF0000"/>
                </a:solidFill>
              </a:rPr>
              <a:t>P value is less than 0.05</a:t>
            </a:r>
            <a:endParaRPr lang="en-US" sz="2800" dirty="0"/>
          </a:p>
        </p:txBody>
      </p:sp>
      <p:pic>
        <p:nvPicPr>
          <p:cNvPr id="6" name="Picture 5">
            <a:extLst>
              <a:ext uri="{FF2B5EF4-FFF2-40B4-BE49-F238E27FC236}">
                <a16:creationId xmlns:a16="http://schemas.microsoft.com/office/drawing/2014/main" id="{83CD9174-B689-944F-9A97-5D521BE2E464}"/>
              </a:ext>
            </a:extLst>
          </p:cNvPr>
          <p:cNvPicPr/>
          <p:nvPr/>
        </p:nvPicPr>
        <p:blipFill>
          <a:blip r:embed="rId3">
            <a:extLst>
              <a:ext uri="{28A0092B-C50C-407E-A947-70E740481C1C}">
                <a14:useLocalDpi xmlns:a14="http://schemas.microsoft.com/office/drawing/2010/main" val="0"/>
              </a:ext>
            </a:extLst>
          </a:blip>
          <a:stretch>
            <a:fillRect/>
          </a:stretch>
        </p:blipFill>
        <p:spPr>
          <a:xfrm>
            <a:off x="845039" y="2663190"/>
            <a:ext cx="3937000" cy="3913505"/>
          </a:xfrm>
          <a:prstGeom prst="rect">
            <a:avLst/>
          </a:prstGeom>
        </p:spPr>
      </p:pic>
      <p:pic>
        <p:nvPicPr>
          <p:cNvPr id="7" name="Picture 6">
            <a:extLst>
              <a:ext uri="{FF2B5EF4-FFF2-40B4-BE49-F238E27FC236}">
                <a16:creationId xmlns:a16="http://schemas.microsoft.com/office/drawing/2014/main" id="{3CEB42EC-77CA-B448-A684-94F4CA467990}"/>
              </a:ext>
            </a:extLst>
          </p:cNvPr>
          <p:cNvPicPr/>
          <p:nvPr/>
        </p:nvPicPr>
        <p:blipFill>
          <a:blip r:embed="rId4">
            <a:extLst>
              <a:ext uri="{28A0092B-C50C-407E-A947-70E740481C1C}">
                <a14:useLocalDpi xmlns:a14="http://schemas.microsoft.com/office/drawing/2010/main" val="0"/>
              </a:ext>
            </a:extLst>
          </a:blip>
          <a:stretch>
            <a:fillRect/>
          </a:stretch>
        </p:blipFill>
        <p:spPr>
          <a:xfrm>
            <a:off x="5045886" y="3368843"/>
            <a:ext cx="4011930" cy="1590675"/>
          </a:xfrm>
          <a:prstGeom prst="rect">
            <a:avLst/>
          </a:prstGeom>
        </p:spPr>
      </p:pic>
      <p:sp>
        <p:nvSpPr>
          <p:cNvPr id="9" name="Rectangle 8">
            <a:extLst>
              <a:ext uri="{FF2B5EF4-FFF2-40B4-BE49-F238E27FC236}">
                <a16:creationId xmlns:a16="http://schemas.microsoft.com/office/drawing/2014/main" id="{15414D25-3407-E34C-874C-4D4876AFCD70}"/>
              </a:ext>
            </a:extLst>
          </p:cNvPr>
          <p:cNvSpPr/>
          <p:nvPr/>
        </p:nvSpPr>
        <p:spPr>
          <a:xfrm>
            <a:off x="5045886" y="4615904"/>
            <a:ext cx="2395855" cy="2032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Content Placeholder 2">
            <a:extLst>
              <a:ext uri="{FF2B5EF4-FFF2-40B4-BE49-F238E27FC236}">
                <a16:creationId xmlns:a16="http://schemas.microsoft.com/office/drawing/2014/main" id="{C98B7D0D-1E75-9D41-83F3-9C7C24DEB79A}"/>
              </a:ext>
            </a:extLst>
          </p:cNvPr>
          <p:cNvSpPr txBox="1">
            <a:spLocks/>
          </p:cNvSpPr>
          <p:nvPr/>
        </p:nvSpPr>
        <p:spPr>
          <a:xfrm>
            <a:off x="8941981" y="3580832"/>
            <a:ext cx="2796417" cy="195271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p:sp>
        <p:nvSpPr>
          <p:cNvPr id="11" name="Content Placeholder 2">
            <a:extLst>
              <a:ext uri="{FF2B5EF4-FFF2-40B4-BE49-F238E27FC236}">
                <a16:creationId xmlns:a16="http://schemas.microsoft.com/office/drawing/2014/main" id="{1E74317A-4B31-D447-878A-0D4E880F726E}"/>
              </a:ext>
            </a:extLst>
          </p:cNvPr>
          <p:cNvSpPr txBox="1">
            <a:spLocks/>
          </p:cNvSpPr>
          <p:nvPr/>
        </p:nvSpPr>
        <p:spPr>
          <a:xfrm>
            <a:off x="5317772" y="5681121"/>
            <a:ext cx="5757302" cy="91414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400" dirty="0"/>
              <a:t>The test demonstrates a stronger relationship for age and reason for stop </a:t>
            </a:r>
          </a:p>
          <a:p>
            <a:pPr marL="0" indent="0">
              <a:buFont typeface="Wingdings 2" panose="05020102010507070707" pitchFamily="18" charset="2"/>
              <a:buNone/>
            </a:pPr>
            <a:endParaRPr lang="en-US" dirty="0"/>
          </a:p>
          <a:p>
            <a:pPr marL="0" indent="0">
              <a:buFont typeface="Wingdings 2" panose="05020102010507070707" pitchFamily="18" charset="2"/>
              <a:buNone/>
            </a:pPr>
            <a:endParaRPr lang="en-US" dirty="0"/>
          </a:p>
        </p:txBody>
      </p:sp>
    </p:spTree>
    <p:extLst>
      <p:ext uri="{BB962C8B-B14F-4D97-AF65-F5344CB8AC3E}">
        <p14:creationId xmlns:p14="http://schemas.microsoft.com/office/powerpoint/2010/main" val="1563371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DDBE-22E6-7143-AD9C-33368FC3DD48}"/>
              </a:ext>
            </a:extLst>
          </p:cNvPr>
          <p:cNvSpPr>
            <a:spLocks noGrp="1"/>
          </p:cNvSpPr>
          <p:nvPr>
            <p:ph type="title"/>
          </p:nvPr>
        </p:nvSpPr>
        <p:spPr/>
        <p:txBody>
          <a:bodyPr/>
          <a:lstStyle/>
          <a:p>
            <a:r>
              <a:rPr lang="en-US" dirty="0"/>
              <a:t>Answer to Question  with this data</a:t>
            </a:r>
          </a:p>
        </p:txBody>
      </p:sp>
      <p:sp>
        <p:nvSpPr>
          <p:cNvPr id="3" name="Content Placeholder 2">
            <a:extLst>
              <a:ext uri="{FF2B5EF4-FFF2-40B4-BE49-F238E27FC236}">
                <a16:creationId xmlns:a16="http://schemas.microsoft.com/office/drawing/2014/main" id="{DAE28A51-E68B-CF49-9870-17B1571AC3DF}"/>
              </a:ext>
            </a:extLst>
          </p:cNvPr>
          <p:cNvSpPr>
            <a:spLocks noGrp="1"/>
          </p:cNvSpPr>
          <p:nvPr>
            <p:ph idx="1"/>
          </p:nvPr>
        </p:nvSpPr>
        <p:spPr>
          <a:xfrm>
            <a:off x="464261" y="1892594"/>
            <a:ext cx="11263478" cy="4965406"/>
          </a:xfrm>
        </p:spPr>
        <p:txBody>
          <a:bodyPr>
            <a:normAutofit/>
          </a:bodyPr>
          <a:lstStyle/>
          <a:p>
            <a:pPr marL="0" indent="0" algn="ctr">
              <a:buNone/>
            </a:pPr>
            <a:r>
              <a:rPr lang="en-US" sz="3200" dirty="0"/>
              <a:t>Can I predict why certain ages, genders, and races are getting pulled over? </a:t>
            </a:r>
          </a:p>
          <a:p>
            <a:pPr marL="0" indent="0" algn="ctr">
              <a:buNone/>
            </a:pPr>
            <a:endParaRPr lang="en-US" sz="900" dirty="0"/>
          </a:p>
          <a:p>
            <a:pPr marL="0" indent="0" algn="ctr">
              <a:buNone/>
            </a:pPr>
            <a:r>
              <a:rPr lang="en-US" sz="2400" dirty="0"/>
              <a:t>Null hypothesis = Officers pull over all ages, gender, and races for similar reasons</a:t>
            </a:r>
          </a:p>
          <a:p>
            <a:pPr marL="0" indent="0" algn="ctr">
              <a:buNone/>
            </a:pPr>
            <a:r>
              <a:rPr lang="en-US" sz="2400" dirty="0"/>
              <a:t>Alternative = Officers tend to pull over certain ages, genders or races for different reasons</a:t>
            </a:r>
          </a:p>
          <a:p>
            <a:pPr marL="0" indent="0" algn="ctr">
              <a:buNone/>
            </a:pPr>
            <a:r>
              <a:rPr lang="en-US" sz="2400" dirty="0">
                <a:solidFill>
                  <a:srgbClr val="FF0000"/>
                </a:solidFill>
              </a:rPr>
              <a:t>No</a:t>
            </a:r>
          </a:p>
          <a:p>
            <a:pPr marL="0" indent="0" algn="ctr">
              <a:buNone/>
            </a:pPr>
            <a:r>
              <a:rPr lang="en-US" sz="2400" dirty="0">
                <a:solidFill>
                  <a:srgbClr val="FF0000"/>
                </a:solidFill>
              </a:rPr>
              <a:t>With gender and race officers tend to have different reasons for pulling over because I had to reject the null</a:t>
            </a:r>
          </a:p>
          <a:p>
            <a:pPr marL="0" indent="0" algn="ctr">
              <a:buNone/>
            </a:pPr>
            <a:r>
              <a:rPr lang="en-US" sz="2400" dirty="0">
                <a:solidFill>
                  <a:srgbClr val="FF0000"/>
                </a:solidFill>
              </a:rPr>
              <a:t>With age there is a strong relationship for the reason an officer pulls over</a:t>
            </a:r>
          </a:p>
        </p:txBody>
      </p:sp>
    </p:spTree>
    <p:extLst>
      <p:ext uri="{BB962C8B-B14F-4D97-AF65-F5344CB8AC3E}">
        <p14:creationId xmlns:p14="http://schemas.microsoft.com/office/powerpoint/2010/main" val="314156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29E8-542F-D141-8729-B40362693235}"/>
              </a:ext>
            </a:extLst>
          </p:cNvPr>
          <p:cNvSpPr>
            <a:spLocks noGrp="1"/>
          </p:cNvSpPr>
          <p:nvPr>
            <p:ph type="title"/>
          </p:nvPr>
        </p:nvSpPr>
        <p:spPr/>
        <p:txBody>
          <a:bodyPr/>
          <a:lstStyle/>
          <a:p>
            <a:r>
              <a:rPr lang="en-US" dirty="0"/>
              <a:t>Subject </a:t>
            </a:r>
          </a:p>
        </p:txBody>
      </p:sp>
      <p:sp>
        <p:nvSpPr>
          <p:cNvPr id="3" name="Content Placeholder 2">
            <a:extLst>
              <a:ext uri="{FF2B5EF4-FFF2-40B4-BE49-F238E27FC236}">
                <a16:creationId xmlns:a16="http://schemas.microsoft.com/office/drawing/2014/main" id="{AB3C18E2-C65A-B848-A460-B1EEC339219A}"/>
              </a:ext>
            </a:extLst>
          </p:cNvPr>
          <p:cNvSpPr>
            <a:spLocks noGrp="1"/>
          </p:cNvSpPr>
          <p:nvPr>
            <p:ph idx="1"/>
          </p:nvPr>
        </p:nvSpPr>
        <p:spPr>
          <a:xfrm>
            <a:off x="1214406" y="2760998"/>
            <a:ext cx="3778157" cy="3678303"/>
          </a:xfrm>
        </p:spPr>
        <p:txBody>
          <a:bodyPr>
            <a:normAutofit lnSpcReduction="10000"/>
          </a:bodyPr>
          <a:lstStyle/>
          <a:p>
            <a:endParaRPr lang="en-US" sz="2400" dirty="0"/>
          </a:p>
          <a:p>
            <a:r>
              <a:rPr lang="en-US" sz="2400" dirty="0"/>
              <a:t>The traffic stops that took place in Charlotte, N.C. in 2016 and 2017 </a:t>
            </a:r>
          </a:p>
          <a:p>
            <a:r>
              <a:rPr lang="en-US" sz="2400" dirty="0"/>
              <a:t>Charlotte is the largest city in North Carolina</a:t>
            </a:r>
          </a:p>
          <a:p>
            <a:r>
              <a:rPr lang="en-US" sz="2400" dirty="0"/>
              <a:t>It’s the 17</a:t>
            </a:r>
            <a:r>
              <a:rPr lang="en-US" sz="2400" baseline="30000" dirty="0"/>
              <a:t>th</a:t>
            </a:r>
            <a:r>
              <a:rPr lang="en-US" sz="2400" dirty="0"/>
              <a:t> largest city in the U.S. with a population of 859,035 (2017)</a:t>
            </a:r>
          </a:p>
          <a:p>
            <a:endParaRPr lang="en-US" dirty="0"/>
          </a:p>
        </p:txBody>
      </p:sp>
      <p:pic>
        <p:nvPicPr>
          <p:cNvPr id="4" name="Picture 3">
            <a:extLst>
              <a:ext uri="{FF2B5EF4-FFF2-40B4-BE49-F238E27FC236}">
                <a16:creationId xmlns:a16="http://schemas.microsoft.com/office/drawing/2014/main" id="{BA528956-5116-7B42-86B8-72BBA77AD9F9}"/>
              </a:ext>
            </a:extLst>
          </p:cNvPr>
          <p:cNvPicPr>
            <a:picLocks noChangeAspect="1"/>
          </p:cNvPicPr>
          <p:nvPr/>
        </p:nvPicPr>
        <p:blipFill>
          <a:blip r:embed="rId2"/>
          <a:stretch>
            <a:fillRect/>
          </a:stretch>
        </p:blipFill>
        <p:spPr>
          <a:xfrm>
            <a:off x="5625777" y="2760998"/>
            <a:ext cx="5985031" cy="3700744"/>
          </a:xfrm>
          <a:prstGeom prst="rect">
            <a:avLst/>
          </a:prstGeom>
        </p:spPr>
      </p:pic>
    </p:spTree>
    <p:extLst>
      <p:ext uri="{BB962C8B-B14F-4D97-AF65-F5344CB8AC3E}">
        <p14:creationId xmlns:p14="http://schemas.microsoft.com/office/powerpoint/2010/main" val="3305542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DDBE-22E6-7143-AD9C-33368FC3DD48}"/>
              </a:ext>
            </a:extLst>
          </p:cNvPr>
          <p:cNvSpPr>
            <a:spLocks noGrp="1"/>
          </p:cNvSpPr>
          <p:nvPr>
            <p:ph type="title"/>
          </p:nvPr>
        </p:nvSpPr>
        <p:spPr/>
        <p:txBody>
          <a:bodyPr/>
          <a:lstStyle/>
          <a:p>
            <a:r>
              <a:rPr lang="en-US" dirty="0"/>
              <a:t>Overview of the data</a:t>
            </a:r>
          </a:p>
        </p:txBody>
      </p:sp>
      <p:pic>
        <p:nvPicPr>
          <p:cNvPr id="6" name="Content Placeholder 5">
            <a:extLst>
              <a:ext uri="{FF2B5EF4-FFF2-40B4-BE49-F238E27FC236}">
                <a16:creationId xmlns:a16="http://schemas.microsoft.com/office/drawing/2014/main" id="{708CEBB7-44F8-2149-B8BC-6DD5603AF9F5}"/>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037169" y="2158951"/>
            <a:ext cx="9828766" cy="2934242"/>
          </a:xfrm>
          <a:prstGeom prst="rect">
            <a:avLst/>
          </a:prstGeom>
        </p:spPr>
      </p:pic>
      <p:sp>
        <p:nvSpPr>
          <p:cNvPr id="4" name="TextBox 3">
            <a:extLst>
              <a:ext uri="{FF2B5EF4-FFF2-40B4-BE49-F238E27FC236}">
                <a16:creationId xmlns:a16="http://schemas.microsoft.com/office/drawing/2014/main" id="{FF41416C-7252-7549-84D3-06BD8AAEF5AF}"/>
              </a:ext>
            </a:extLst>
          </p:cNvPr>
          <p:cNvSpPr txBox="1"/>
          <p:nvPr/>
        </p:nvSpPr>
        <p:spPr>
          <a:xfrm>
            <a:off x="581191" y="2402958"/>
            <a:ext cx="1455977" cy="4247317"/>
          </a:xfrm>
          <a:prstGeom prst="rect">
            <a:avLst/>
          </a:prstGeom>
          <a:noFill/>
        </p:spPr>
        <p:txBody>
          <a:bodyPr wrap="square" rtlCol="0">
            <a:spAutoFit/>
          </a:bodyPr>
          <a:lstStyle/>
          <a:p>
            <a:r>
              <a:rPr lang="en-US" dirty="0"/>
              <a:t>The summary helps see the mean of the numerical values</a:t>
            </a:r>
          </a:p>
          <a:p>
            <a:endParaRPr lang="en-US" dirty="0"/>
          </a:p>
          <a:p>
            <a:endParaRPr lang="en-US" dirty="0"/>
          </a:p>
          <a:p>
            <a:r>
              <a:rPr lang="en-US" dirty="0"/>
              <a:t>The histogram of driver age visually demonstrates how the data is distributed</a:t>
            </a:r>
          </a:p>
        </p:txBody>
      </p:sp>
      <p:sp>
        <p:nvSpPr>
          <p:cNvPr id="7" name="Rectangle 6">
            <a:extLst>
              <a:ext uri="{FF2B5EF4-FFF2-40B4-BE49-F238E27FC236}">
                <a16:creationId xmlns:a16="http://schemas.microsoft.com/office/drawing/2014/main" id="{FE5551C9-D19F-034F-AFD1-E18769385F37}"/>
              </a:ext>
            </a:extLst>
          </p:cNvPr>
          <p:cNvSpPr/>
          <p:nvPr/>
        </p:nvSpPr>
        <p:spPr>
          <a:xfrm>
            <a:off x="6507126" y="2764465"/>
            <a:ext cx="935665" cy="318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3D92AA-785E-2642-AFC7-8BA9B5B2B336}"/>
              </a:ext>
            </a:extLst>
          </p:cNvPr>
          <p:cNvSpPr/>
          <p:nvPr/>
        </p:nvSpPr>
        <p:spPr>
          <a:xfrm>
            <a:off x="2037168" y="3816950"/>
            <a:ext cx="918683" cy="41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E04DE1-BABB-D14E-BE29-D443273961F6}"/>
              </a:ext>
            </a:extLst>
          </p:cNvPr>
          <p:cNvPicPr/>
          <p:nvPr/>
        </p:nvPicPr>
        <p:blipFill>
          <a:blip r:embed="rId4">
            <a:extLst>
              <a:ext uri="{28A0092B-C50C-407E-A947-70E740481C1C}">
                <a14:useLocalDpi xmlns:a14="http://schemas.microsoft.com/office/drawing/2010/main" val="0"/>
              </a:ext>
            </a:extLst>
          </a:blip>
          <a:stretch>
            <a:fillRect/>
          </a:stretch>
        </p:blipFill>
        <p:spPr>
          <a:xfrm>
            <a:off x="4518147" y="4403820"/>
            <a:ext cx="2069805" cy="2264735"/>
          </a:xfrm>
          <a:prstGeom prst="rect">
            <a:avLst/>
          </a:prstGeom>
        </p:spPr>
      </p:pic>
      <p:pic>
        <p:nvPicPr>
          <p:cNvPr id="10" name="Picture 9">
            <a:extLst>
              <a:ext uri="{FF2B5EF4-FFF2-40B4-BE49-F238E27FC236}">
                <a16:creationId xmlns:a16="http://schemas.microsoft.com/office/drawing/2014/main" id="{8452CAA1-8BE6-184F-9C9B-EE7B3C383423}"/>
              </a:ext>
            </a:extLst>
          </p:cNvPr>
          <p:cNvPicPr/>
          <p:nvPr/>
        </p:nvPicPr>
        <p:blipFill>
          <a:blip r:embed="rId5">
            <a:extLst>
              <a:ext uri="{28A0092B-C50C-407E-A947-70E740481C1C}">
                <a14:useLocalDpi xmlns:a14="http://schemas.microsoft.com/office/drawing/2010/main" val="0"/>
              </a:ext>
            </a:extLst>
          </a:blip>
          <a:stretch>
            <a:fillRect/>
          </a:stretch>
        </p:blipFill>
        <p:spPr>
          <a:xfrm>
            <a:off x="2011717" y="5151121"/>
            <a:ext cx="2425604" cy="309205"/>
          </a:xfrm>
          <a:prstGeom prst="rect">
            <a:avLst/>
          </a:prstGeom>
        </p:spPr>
      </p:pic>
    </p:spTree>
    <p:extLst>
      <p:ext uri="{BB962C8B-B14F-4D97-AF65-F5344CB8AC3E}">
        <p14:creationId xmlns:p14="http://schemas.microsoft.com/office/powerpoint/2010/main" val="218157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DDBE-22E6-7143-AD9C-33368FC3DD48}"/>
              </a:ext>
            </a:extLst>
          </p:cNvPr>
          <p:cNvSpPr>
            <a:spLocks noGrp="1"/>
          </p:cNvSpPr>
          <p:nvPr>
            <p:ph type="title"/>
          </p:nvPr>
        </p:nvSpPr>
        <p:spPr/>
        <p:txBody>
          <a:bodyPr/>
          <a:lstStyle/>
          <a:p>
            <a:r>
              <a:rPr lang="en-US" dirty="0"/>
              <a:t>Overview of the data </a:t>
            </a:r>
          </a:p>
        </p:txBody>
      </p:sp>
      <p:pic>
        <p:nvPicPr>
          <p:cNvPr id="5" name="Content Placeholder 4">
            <a:extLst>
              <a:ext uri="{FF2B5EF4-FFF2-40B4-BE49-F238E27FC236}">
                <a16:creationId xmlns:a16="http://schemas.microsoft.com/office/drawing/2014/main" id="{5A79CF8C-13E9-1342-A187-BE50F1E69564}"/>
              </a:ext>
            </a:extLst>
          </p:cNvPr>
          <p:cNvPicPr>
            <a:picLocks noGrp="1" noChangeAspect="1"/>
          </p:cNvPicPr>
          <p:nvPr>
            <p:ph idx="1"/>
          </p:nvPr>
        </p:nvPicPr>
        <p:blipFill>
          <a:blip r:embed="rId3"/>
          <a:stretch>
            <a:fillRect/>
          </a:stretch>
        </p:blipFill>
        <p:spPr>
          <a:xfrm>
            <a:off x="336257" y="2232838"/>
            <a:ext cx="11274551" cy="4369981"/>
          </a:xfrm>
        </p:spPr>
      </p:pic>
    </p:spTree>
    <p:extLst>
      <p:ext uri="{BB962C8B-B14F-4D97-AF65-F5344CB8AC3E}">
        <p14:creationId xmlns:p14="http://schemas.microsoft.com/office/powerpoint/2010/main" val="407287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DDBE-22E6-7143-AD9C-33368FC3DD48}"/>
              </a:ext>
            </a:extLst>
          </p:cNvPr>
          <p:cNvSpPr>
            <a:spLocks noGrp="1"/>
          </p:cNvSpPr>
          <p:nvPr>
            <p:ph type="title"/>
          </p:nvPr>
        </p:nvSpPr>
        <p:spPr/>
        <p:txBody>
          <a:bodyPr/>
          <a:lstStyle/>
          <a:p>
            <a:r>
              <a:rPr lang="en-US" dirty="0"/>
              <a:t>Overview of the data </a:t>
            </a:r>
          </a:p>
        </p:txBody>
      </p:sp>
      <p:pic>
        <p:nvPicPr>
          <p:cNvPr id="7" name="Content Placeholder 6">
            <a:extLst>
              <a:ext uri="{FF2B5EF4-FFF2-40B4-BE49-F238E27FC236}">
                <a16:creationId xmlns:a16="http://schemas.microsoft.com/office/drawing/2014/main" id="{E58BB96C-3261-7B44-8186-681C41FD7CB9}"/>
              </a:ext>
            </a:extLst>
          </p:cNvPr>
          <p:cNvPicPr>
            <a:picLocks noGrp="1" noChangeAspect="1"/>
          </p:cNvPicPr>
          <p:nvPr>
            <p:ph idx="1"/>
          </p:nvPr>
        </p:nvPicPr>
        <p:blipFill rotWithShape="1">
          <a:blip r:embed="rId3"/>
          <a:srcRect b="4596"/>
          <a:stretch/>
        </p:blipFill>
        <p:spPr>
          <a:xfrm>
            <a:off x="52935" y="2321743"/>
            <a:ext cx="12086129" cy="4057791"/>
          </a:xfrm>
        </p:spPr>
      </p:pic>
    </p:spTree>
    <p:extLst>
      <p:ext uri="{BB962C8B-B14F-4D97-AF65-F5344CB8AC3E}">
        <p14:creationId xmlns:p14="http://schemas.microsoft.com/office/powerpoint/2010/main" val="2683307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DDBE-22E6-7143-AD9C-33368FC3DD48}"/>
              </a:ext>
            </a:extLst>
          </p:cNvPr>
          <p:cNvSpPr>
            <a:spLocks noGrp="1"/>
          </p:cNvSpPr>
          <p:nvPr>
            <p:ph type="title"/>
          </p:nvPr>
        </p:nvSpPr>
        <p:spPr/>
        <p:txBody>
          <a:bodyPr/>
          <a:lstStyle/>
          <a:p>
            <a:r>
              <a:rPr lang="en-US" dirty="0"/>
              <a:t>Overview of the data </a:t>
            </a:r>
          </a:p>
        </p:txBody>
      </p:sp>
      <p:pic>
        <p:nvPicPr>
          <p:cNvPr id="8" name="Picture 7">
            <a:extLst>
              <a:ext uri="{FF2B5EF4-FFF2-40B4-BE49-F238E27FC236}">
                <a16:creationId xmlns:a16="http://schemas.microsoft.com/office/drawing/2014/main" id="{42DC787E-1502-5742-B234-4D1B9BB639FA}"/>
              </a:ext>
            </a:extLst>
          </p:cNvPr>
          <p:cNvPicPr/>
          <p:nvPr/>
        </p:nvPicPr>
        <p:blipFill>
          <a:blip r:embed="rId3">
            <a:extLst>
              <a:ext uri="{28A0092B-C50C-407E-A947-70E740481C1C}">
                <a14:useLocalDpi xmlns:a14="http://schemas.microsoft.com/office/drawing/2010/main" val="0"/>
              </a:ext>
            </a:extLst>
          </a:blip>
          <a:stretch>
            <a:fillRect/>
          </a:stretch>
        </p:blipFill>
        <p:spPr>
          <a:xfrm>
            <a:off x="7513620" y="3367879"/>
            <a:ext cx="4678380" cy="3490121"/>
          </a:xfrm>
          <a:prstGeom prst="rect">
            <a:avLst/>
          </a:prstGeom>
        </p:spPr>
      </p:pic>
      <p:pic>
        <p:nvPicPr>
          <p:cNvPr id="6" name="Content Placeholder 5">
            <a:extLst>
              <a:ext uri="{FF2B5EF4-FFF2-40B4-BE49-F238E27FC236}">
                <a16:creationId xmlns:a16="http://schemas.microsoft.com/office/drawing/2014/main" id="{0632E747-E611-6B47-9EAB-72EB1456C4FE}"/>
              </a:ext>
            </a:extLst>
          </p:cNvPr>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410683" y="2252441"/>
            <a:ext cx="8648700" cy="1854200"/>
          </a:xfrm>
          <a:prstGeom prst="rect">
            <a:avLst/>
          </a:prstGeom>
        </p:spPr>
      </p:pic>
    </p:spTree>
    <p:extLst>
      <p:ext uri="{BB962C8B-B14F-4D97-AF65-F5344CB8AC3E}">
        <p14:creationId xmlns:p14="http://schemas.microsoft.com/office/powerpoint/2010/main" val="2707894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DDBE-22E6-7143-AD9C-33368FC3DD48}"/>
              </a:ext>
            </a:extLst>
          </p:cNvPr>
          <p:cNvSpPr>
            <a:spLocks noGrp="1"/>
          </p:cNvSpPr>
          <p:nvPr>
            <p:ph type="title"/>
          </p:nvPr>
        </p:nvSpPr>
        <p:spPr/>
        <p:txBody>
          <a:bodyPr/>
          <a:lstStyle/>
          <a:p>
            <a:r>
              <a:rPr lang="en-US" dirty="0"/>
              <a:t>Overview of the data </a:t>
            </a:r>
          </a:p>
        </p:txBody>
      </p:sp>
      <p:pic>
        <p:nvPicPr>
          <p:cNvPr id="7" name="Content Placeholder 6">
            <a:extLst>
              <a:ext uri="{FF2B5EF4-FFF2-40B4-BE49-F238E27FC236}">
                <a16:creationId xmlns:a16="http://schemas.microsoft.com/office/drawing/2014/main" id="{885848B9-A3CD-1647-A0D4-1D1E2FDD595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737163" y="3518187"/>
            <a:ext cx="4479906" cy="1285905"/>
          </a:xfrm>
          <a:prstGeom prst="rect">
            <a:avLst/>
          </a:prstGeom>
        </p:spPr>
      </p:pic>
      <p:pic>
        <p:nvPicPr>
          <p:cNvPr id="9" name="Picture 8">
            <a:extLst>
              <a:ext uri="{FF2B5EF4-FFF2-40B4-BE49-F238E27FC236}">
                <a16:creationId xmlns:a16="http://schemas.microsoft.com/office/drawing/2014/main" id="{2A9D9DC6-15EA-5345-837B-7B37F1D48DE6}"/>
              </a:ext>
            </a:extLst>
          </p:cNvPr>
          <p:cNvPicPr/>
          <p:nvPr/>
        </p:nvPicPr>
        <p:blipFill rotWithShape="1">
          <a:blip r:embed="rId4" cstate="print">
            <a:extLst>
              <a:ext uri="{28A0092B-C50C-407E-A947-70E740481C1C}">
                <a14:useLocalDpi xmlns:a14="http://schemas.microsoft.com/office/drawing/2010/main" val="0"/>
              </a:ext>
            </a:extLst>
          </a:blip>
          <a:srcRect t="17067"/>
          <a:stretch/>
        </p:blipFill>
        <p:spPr bwMode="auto">
          <a:xfrm>
            <a:off x="5965200" y="2750185"/>
            <a:ext cx="5645608" cy="41078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0698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DDBE-22E6-7143-AD9C-33368FC3DD48}"/>
              </a:ext>
            </a:extLst>
          </p:cNvPr>
          <p:cNvSpPr>
            <a:spLocks noGrp="1"/>
          </p:cNvSpPr>
          <p:nvPr>
            <p:ph type="title"/>
          </p:nvPr>
        </p:nvSpPr>
        <p:spPr/>
        <p:txBody>
          <a:bodyPr/>
          <a:lstStyle/>
          <a:p>
            <a:r>
              <a:rPr lang="en-US" dirty="0"/>
              <a:t>Overview of the data </a:t>
            </a:r>
          </a:p>
        </p:txBody>
      </p:sp>
      <p:pic>
        <p:nvPicPr>
          <p:cNvPr id="8" name="Content Placeholder 7">
            <a:extLst>
              <a:ext uri="{FF2B5EF4-FFF2-40B4-BE49-F238E27FC236}">
                <a16:creationId xmlns:a16="http://schemas.microsoft.com/office/drawing/2014/main" id="{AE630131-31DF-A446-B724-B709744C348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054073" y="2363767"/>
            <a:ext cx="9686290" cy="3537426"/>
          </a:xfrm>
          <a:prstGeom prst="rect">
            <a:avLst/>
          </a:prstGeom>
        </p:spPr>
      </p:pic>
      <p:sp>
        <p:nvSpPr>
          <p:cNvPr id="10" name="Rectangle 9">
            <a:extLst>
              <a:ext uri="{FF2B5EF4-FFF2-40B4-BE49-F238E27FC236}">
                <a16:creationId xmlns:a16="http://schemas.microsoft.com/office/drawing/2014/main" id="{898E9E69-FE2E-184F-BFBD-7BCC69584691}"/>
              </a:ext>
            </a:extLst>
          </p:cNvPr>
          <p:cNvSpPr/>
          <p:nvPr/>
        </p:nvSpPr>
        <p:spPr>
          <a:xfrm>
            <a:off x="3812959" y="3717764"/>
            <a:ext cx="918683" cy="41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A5D961-61F3-FF46-8530-D3ADC25FD00B}"/>
              </a:ext>
            </a:extLst>
          </p:cNvPr>
          <p:cNvSpPr/>
          <p:nvPr/>
        </p:nvSpPr>
        <p:spPr>
          <a:xfrm>
            <a:off x="4627967" y="4572933"/>
            <a:ext cx="918683" cy="41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484113-9368-6346-985F-315FEF9B4F9D}"/>
              </a:ext>
            </a:extLst>
          </p:cNvPr>
          <p:cNvSpPr/>
          <p:nvPr/>
        </p:nvSpPr>
        <p:spPr>
          <a:xfrm>
            <a:off x="8139794" y="3717764"/>
            <a:ext cx="918683" cy="414716"/>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E4B27B6-314C-F84A-8717-CC127E93F437}"/>
              </a:ext>
            </a:extLst>
          </p:cNvPr>
          <p:cNvSpPr/>
          <p:nvPr/>
        </p:nvSpPr>
        <p:spPr>
          <a:xfrm>
            <a:off x="2076925" y="5486477"/>
            <a:ext cx="918683" cy="414716"/>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427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29E8-542F-D141-8729-B40362693235}"/>
              </a:ext>
            </a:extLst>
          </p:cNvPr>
          <p:cNvSpPr>
            <a:spLocks noGrp="1"/>
          </p:cNvSpPr>
          <p:nvPr>
            <p:ph type="title"/>
          </p:nvPr>
        </p:nvSpPr>
        <p:spPr/>
        <p:txBody>
          <a:bodyPr/>
          <a:lstStyle/>
          <a:p>
            <a:r>
              <a:rPr lang="en-US" dirty="0"/>
              <a:t>Outside information</a:t>
            </a:r>
          </a:p>
        </p:txBody>
      </p:sp>
      <p:sp>
        <p:nvSpPr>
          <p:cNvPr id="3" name="Content Placeholder 2">
            <a:extLst>
              <a:ext uri="{FF2B5EF4-FFF2-40B4-BE49-F238E27FC236}">
                <a16:creationId xmlns:a16="http://schemas.microsoft.com/office/drawing/2014/main" id="{AB3C18E2-C65A-B848-A460-B1EEC339219A}"/>
              </a:ext>
            </a:extLst>
          </p:cNvPr>
          <p:cNvSpPr>
            <a:spLocks noGrp="1"/>
          </p:cNvSpPr>
          <p:nvPr>
            <p:ph idx="1"/>
          </p:nvPr>
        </p:nvSpPr>
        <p:spPr>
          <a:xfrm>
            <a:off x="1214405" y="2197858"/>
            <a:ext cx="4694025" cy="4241443"/>
          </a:xfrm>
        </p:spPr>
        <p:txBody>
          <a:bodyPr>
            <a:normAutofit fontScale="85000" lnSpcReduction="20000"/>
          </a:bodyPr>
          <a:lstStyle/>
          <a:p>
            <a:endParaRPr lang="en-US" sz="3100" dirty="0"/>
          </a:p>
          <a:p>
            <a:r>
              <a:rPr lang="en-US" sz="3100" dirty="0"/>
              <a:t>White citizens in Charlotte, NC are 7 % likely to get stopped </a:t>
            </a:r>
          </a:p>
          <a:p>
            <a:r>
              <a:rPr lang="en-US" sz="3100" dirty="0"/>
              <a:t>African Americans are 14 % likely to get stopped</a:t>
            </a:r>
          </a:p>
          <a:p>
            <a:r>
              <a:rPr lang="en-US" sz="3100" dirty="0"/>
              <a:t>Hispanics are 7 % likely to get stopped</a:t>
            </a:r>
          </a:p>
          <a:p>
            <a:r>
              <a:rPr lang="en-US" sz="3100" dirty="0"/>
              <a:t>Asians are 3 % likely to get stopped </a:t>
            </a:r>
          </a:p>
          <a:p>
            <a:endParaRPr lang="en-US" dirty="0"/>
          </a:p>
        </p:txBody>
      </p:sp>
      <p:pic>
        <p:nvPicPr>
          <p:cNvPr id="6" name="Picture 5">
            <a:extLst>
              <a:ext uri="{FF2B5EF4-FFF2-40B4-BE49-F238E27FC236}">
                <a16:creationId xmlns:a16="http://schemas.microsoft.com/office/drawing/2014/main" id="{15AD2A24-AD2E-8D4D-8764-1499246498A0}"/>
              </a:ext>
            </a:extLst>
          </p:cNvPr>
          <p:cNvPicPr/>
          <p:nvPr/>
        </p:nvPicPr>
        <p:blipFill>
          <a:blip r:embed="rId3">
            <a:extLst>
              <a:ext uri="{28A0092B-C50C-407E-A947-70E740481C1C}">
                <a14:useLocalDpi xmlns:a14="http://schemas.microsoft.com/office/drawing/2010/main" val="0"/>
              </a:ext>
            </a:extLst>
          </a:blip>
          <a:stretch>
            <a:fillRect/>
          </a:stretch>
        </p:blipFill>
        <p:spPr>
          <a:xfrm>
            <a:off x="6330168" y="1978451"/>
            <a:ext cx="4905501" cy="4460850"/>
          </a:xfrm>
          <a:prstGeom prst="rect">
            <a:avLst/>
          </a:prstGeom>
        </p:spPr>
      </p:pic>
    </p:spTree>
    <p:extLst>
      <p:ext uri="{BB962C8B-B14F-4D97-AF65-F5344CB8AC3E}">
        <p14:creationId xmlns:p14="http://schemas.microsoft.com/office/powerpoint/2010/main" val="304393624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7052</TotalTime>
  <Words>1137</Words>
  <Application>Microsoft Office PowerPoint</Application>
  <PresentationFormat>Widescreen</PresentationFormat>
  <Paragraphs>87</Paragraphs>
  <Slides>17</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Gill Sans MT</vt:lpstr>
      <vt:lpstr>Wingdings 2</vt:lpstr>
      <vt:lpstr>Dividend</vt:lpstr>
      <vt:lpstr>FINAL PROJECT </vt:lpstr>
      <vt:lpstr>Subject </vt:lpstr>
      <vt:lpstr>Overview of the data</vt:lpstr>
      <vt:lpstr>Overview of the data </vt:lpstr>
      <vt:lpstr>Overview of the data </vt:lpstr>
      <vt:lpstr>Overview of the data </vt:lpstr>
      <vt:lpstr>Overview of the data </vt:lpstr>
      <vt:lpstr>Overview of the data </vt:lpstr>
      <vt:lpstr>Outside information</vt:lpstr>
      <vt:lpstr>Outside information</vt:lpstr>
      <vt:lpstr>Outside information</vt:lpstr>
      <vt:lpstr>Question to investigate with this data</vt:lpstr>
      <vt:lpstr>Snapshot of the data</vt:lpstr>
      <vt:lpstr>Statistical test </vt:lpstr>
      <vt:lpstr>Statistical test </vt:lpstr>
      <vt:lpstr>Statistical test </vt:lpstr>
      <vt:lpstr>Answer to Question  with this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 Milestone 2</dc:title>
  <dc:creator>Deily Barrios</dc:creator>
  <cp:lastModifiedBy>Deily Rodriguez</cp:lastModifiedBy>
  <cp:revision>22</cp:revision>
  <dcterms:created xsi:type="dcterms:W3CDTF">2019-04-27T01:09:53Z</dcterms:created>
  <dcterms:modified xsi:type="dcterms:W3CDTF">2022-02-22T12:54:57Z</dcterms:modified>
</cp:coreProperties>
</file>